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90" r:id="rId3"/>
    <p:sldId id="278" r:id="rId4"/>
    <p:sldId id="288" r:id="rId5"/>
    <p:sldId id="320" r:id="rId6"/>
    <p:sldId id="321" r:id="rId7"/>
    <p:sldId id="322" r:id="rId8"/>
    <p:sldId id="324" r:id="rId9"/>
    <p:sldId id="325" r:id="rId10"/>
    <p:sldId id="326" r:id="rId11"/>
    <p:sldId id="365" r:id="rId12"/>
    <p:sldId id="292" r:id="rId13"/>
    <p:sldId id="344" r:id="rId14"/>
    <p:sldId id="366" r:id="rId15"/>
    <p:sldId id="299" r:id="rId16"/>
    <p:sldId id="289" r:id="rId17"/>
    <p:sldId id="314" r:id="rId18"/>
    <p:sldId id="368" r:id="rId19"/>
    <p:sldId id="369" r:id="rId20"/>
    <p:sldId id="370" r:id="rId2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90">
          <p15:clr>
            <a:srgbClr val="A4A3A4"/>
          </p15:clr>
        </p15:guide>
        <p15:guide id="2" pos="28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48"/>
      </p:cViewPr>
      <p:guideLst>
        <p:guide orient="horz" pos="1590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424882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090795" y="2464697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第十三章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858068" y="3265103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比热容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8" y="666750"/>
            <a:ext cx="3892550" cy="3892550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4830" y="720725"/>
            <a:ext cx="16459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进行实验：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1855" y="1087755"/>
            <a:ext cx="6195060" cy="1548130"/>
            <a:chOff x="1138" y="2133"/>
            <a:chExt cx="9756" cy="2438"/>
          </a:xfrm>
        </p:grpSpPr>
        <p:sp>
          <p:nvSpPr>
            <p:cNvPr id="100" name="文本框 99"/>
            <p:cNvSpPr txBox="1"/>
            <p:nvPr/>
          </p:nvSpPr>
          <p:spPr>
            <a:xfrm>
              <a:off x="1138" y="2133"/>
              <a:ext cx="975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/>
              <a:r>
                <a:rPr lang="zh-CN" sz="1800" b="1">
                  <a:ea typeface="宋体" panose="02010600030101010101" pitchFamily="2" charset="-122"/>
                </a:rPr>
                <a:t>根据设计好的实验方案，选择合适的器材安装并进行实验。</a:t>
              </a:r>
              <a:endParaRPr lang="zh-CN" altLang="en-US" sz="1800" b="1"/>
            </a:p>
          </p:txBody>
        </p:sp>
        <p:pic>
          <p:nvPicPr>
            <p:cNvPr id="2" name="图片 -214748257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674" r="1515"/>
            <a:stretch>
              <a:fillRect/>
            </a:stretch>
          </p:blipFill>
          <p:spPr>
            <a:xfrm>
              <a:off x="2189" y="2713"/>
              <a:ext cx="2043" cy="18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-214748258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5" y="2713"/>
              <a:ext cx="1929" cy="183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612140" y="2766695"/>
            <a:ext cx="82956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①观察温度计的示数，记下加热前水和食用油的温度。</a:t>
            </a:r>
          </a:p>
          <a:p>
            <a:pPr marL="0" indent="0" algn="l"/>
            <a:endParaRPr lang="en-US" sz="1800" b="1">
              <a:latin typeface="宋体" panose="02010600030101010101" pitchFamily="2" charset="-122"/>
            </a:endParaRPr>
          </a:p>
          <a:p>
            <a:pPr marL="0" indent="0" algn="l"/>
            <a:r>
              <a:rPr lang="en-US" sz="1800" b="1">
                <a:latin typeface="宋体" panose="02010600030101010101" pitchFamily="2" charset="-122"/>
              </a:rPr>
              <a:t>②</a:t>
            </a:r>
            <a:r>
              <a:rPr lang="zh-CN" sz="1800" b="1">
                <a:ea typeface="宋体" panose="02010600030101010101" pitchFamily="2" charset="-122"/>
              </a:rPr>
              <a:t>打开电加热器，对烧饼中的水和食用油加热3、4分钟左右，并用玻璃棒搅拌。</a:t>
            </a: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③停止加热，同时读出两支温度计的示数，记下加热后水和食用油的温度。</a:t>
            </a: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④算出加热过程中水和食用油的温度各升高多少摄氏度。</a:t>
            </a:r>
            <a:endParaRPr lang="zh-CN" altLang="en-US" sz="1800" b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8010" y="777875"/>
            <a:ext cx="13017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分析归纳：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0270" y="1326515"/>
            <a:ext cx="6935470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质量相同的水和食用油吸收相同的热量时升高的温度不同，若要使水和食用油升高相同的温度，必须继续给水加热一段时间，说明质量相同的水和食用油升高相同的温度吸收的热量是不同的。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240" y="2934335"/>
            <a:ext cx="1436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得出结论：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0270" y="3673475"/>
            <a:ext cx="6336665" cy="368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chemeClr val="tx1"/>
                </a:solidFill>
                <a:ea typeface="宋体" panose="02010600030101010101" pitchFamily="2" charset="-122"/>
              </a:rPr>
              <a:t>质量相同的不同物质，升高相同的温度，吸收的热量不相同。</a:t>
            </a:r>
            <a:endParaRPr lang="zh-CN" altLang="en-US" sz="1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9221" name="组合 6147"/>
          <p:cNvGrpSpPr/>
          <p:nvPr/>
        </p:nvGrpSpPr>
        <p:grpSpPr>
          <a:xfrm>
            <a:off x="114935" y="130175"/>
            <a:ext cx="2231817" cy="796282"/>
            <a:chOff x="0" y="0"/>
            <a:chExt cx="3516" cy="1253"/>
          </a:xfrm>
        </p:grpSpPr>
        <p:sp>
          <p:nvSpPr>
            <p:cNvPr id="922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文本框 6151"/>
            <p:cNvSpPr txBox="1"/>
            <p:nvPr/>
          </p:nvSpPr>
          <p:spPr>
            <a:xfrm>
              <a:off x="878" y="432"/>
              <a:ext cx="19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比热容</a:t>
              </a:r>
            </a:p>
          </p:txBody>
        </p:sp>
        <p:sp>
          <p:nvSpPr>
            <p:cNvPr id="9226" name="文本框 6152"/>
            <p:cNvSpPr txBox="1"/>
            <p:nvPr/>
          </p:nvSpPr>
          <p:spPr>
            <a:xfrm>
              <a:off x="9" y="425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dirty="0">
                  <a:ln>
                    <a:noFill/>
                  </a:ln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7091" y="1014095"/>
            <a:ext cx="7833995" cy="2007235"/>
            <a:chOff x="337" y="1627"/>
            <a:chExt cx="12337" cy="3161"/>
          </a:xfrm>
        </p:grpSpPr>
        <p:sp>
          <p:nvSpPr>
            <p:cNvPr id="4" name="文本框 3"/>
            <p:cNvSpPr txBox="1"/>
            <p:nvPr/>
          </p:nvSpPr>
          <p:spPr>
            <a:xfrm>
              <a:off x="1674" y="2162"/>
              <a:ext cx="11000" cy="2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eaLnBrk="1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/>
                  <a:sym typeface="Arial" panose="020B0604020202020204"/>
                </a:rPr>
                <a:t>既然通过实验得出力质量相同的不同物质，升高相同的温度，吸收的热量不相同。思考怎样表示不同物质这种性质上的差别呢？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37" y="1627"/>
              <a:ext cx="2320" cy="13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kumimoji="0" lang="zh-CN" altLang="en-US" sz="4800" b="1" i="0" u="none" strike="noStrike" cap="none" spc="0" normalizeH="0" baseline="0">
                  <a:ln w="222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思考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46752" y="3486793"/>
            <a:ext cx="4604385" cy="954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小组内阅读课本交流关于比热容的内容并进行总结。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5005" y="774065"/>
            <a:ext cx="7754620" cy="1473835"/>
            <a:chOff x="1063" y="1219"/>
            <a:chExt cx="12212" cy="2321"/>
          </a:xfrm>
        </p:grpSpPr>
        <p:sp>
          <p:nvSpPr>
            <p:cNvPr id="23554" name="文本框 23553"/>
            <p:cNvSpPr txBox="1"/>
            <p:nvPr/>
          </p:nvSpPr>
          <p:spPr>
            <a:xfrm>
              <a:off x="1063" y="1219"/>
              <a:ext cx="3235" cy="6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1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</a:t>
              </a:r>
              <a:r>
                <a:rPr lang="zh-CN" altLang="en-US" sz="1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比热容</a:t>
              </a: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     </a:t>
              </a:r>
            </a:p>
          </p:txBody>
        </p:sp>
        <p:sp>
          <p:nvSpPr>
            <p:cNvPr id="23557" name="文本框 23556"/>
            <p:cNvSpPr txBox="1"/>
            <p:nvPr/>
          </p:nvSpPr>
          <p:spPr>
            <a:xfrm>
              <a:off x="1125" y="2088"/>
              <a:ext cx="12150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一定质量的某种物质，在温度升高时吸收的热量与它的质量和升高的温度乘积之比，叫作这种物质的比热容，用符号C表示。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07085" y="2583815"/>
            <a:ext cx="49593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kg·℃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）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085" y="3503930"/>
            <a:ext cx="762254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3.水比热容是 J/（kg·℃）其物理意义：表示1千克的水温度升高1·℃所吸收热量是 J。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6626"/>
          <p:cNvSpPr/>
          <p:nvPr/>
        </p:nvSpPr>
        <p:spPr>
          <a:xfrm>
            <a:off x="2869565" y="221298"/>
            <a:ext cx="2708275" cy="3683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观察比热容表</a:t>
            </a:r>
          </a:p>
        </p:txBody>
      </p:sp>
      <p:graphicFrame>
        <p:nvGraphicFramePr>
          <p:cNvPr id="26628" name="表格 26627"/>
          <p:cNvGraphicFramePr/>
          <p:nvPr/>
        </p:nvGraphicFramePr>
        <p:xfrm>
          <a:off x="765175" y="589915"/>
          <a:ext cx="7451725" cy="2999740"/>
        </p:xfrm>
        <a:graphic>
          <a:graphicData uri="http://schemas.openxmlformats.org/drawingml/2006/table">
            <a:tbl>
              <a:tblPr/>
              <a:tblGrid>
                <a:gridCol w="18637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48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494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637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4340">
                <a:tc gridSpan="4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几种物质的比热容</a:t>
                      </a:r>
                      <a:r>
                        <a:rPr lang="en-US" altLang="zh-CN" sz="18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c/ </a:t>
                      </a:r>
                      <a:r>
                        <a:rPr lang="en-US" altLang="zh-CN" sz="1800" b="1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[J·(kg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·℃)</a:t>
                      </a:r>
                      <a:r>
                        <a:rPr lang="en-US" altLang="zh-CN" sz="1800" b="1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- 1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]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4.2×10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铝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0.88×10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酒精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干泥土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0.84×10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煤油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2.1×10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铁、钢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0.46×10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830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2.1×10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0.39×10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蓖麻油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1.8×10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水银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0.14×10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砂石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0.92×10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dirty="0"/>
                        <a:t>铅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200"/>
                        <a:t>0.13×10</a:t>
                      </a:r>
                      <a:r>
                        <a:rPr lang="en-US" altLang="zh-CN" sz="2200" baseline="30000"/>
                        <a:t>3</a:t>
                      </a:r>
                      <a:endParaRPr lang="zh-CN" altLang="en-US" sz="2200" baseline="300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626" name="文本框 26625"/>
          <p:cNvSpPr txBox="1"/>
          <p:nvPr/>
        </p:nvSpPr>
        <p:spPr>
          <a:xfrm>
            <a:off x="826135" y="3664585"/>
            <a:ext cx="7816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1.哪种物质的比热容最大?它为多少?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每种物质都有它的比热容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水与冰的比热容是否相同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8750" y="2921000"/>
            <a:ext cx="8826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ea typeface="宋体" panose="02010600030101010101" pitchFamily="2" charset="-122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</a:rPr>
              <a:t>4）比热容是表示物质吸、放热本领大小的物理量，在相同条件下不同的物质吸收（或放出）相同的热量，物体的温度不同，比热容小的温度变化大；相同质量的不同物质，升高（或降低）相同的温度，吸收（或放出）的热量不同，比热容大的吸收（或放出）的热量多，正是由于这一特性，自然界中有许多现象都是由比热容的大小引起的。</a:t>
            </a:r>
            <a:endParaRPr lang="zh-CN" altLang="en-US" sz="1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63195" y="670344"/>
            <a:ext cx="8929370" cy="8695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1）比热容是物质本身的一种特性。是由物质本身决定的，与物体的质量大小、温度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高低、升高或降低温度的多少、吸收或放出热量的多少等因素无关，可用来鉴别物质。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155" y="334645"/>
            <a:ext cx="18554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拓展延伸：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3195" y="1633220"/>
            <a:ext cx="52184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2）当物质的状态发生改变时，比热容改变。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95" y="2000250"/>
            <a:ext cx="860171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zh-CN" sz="1800" b="1" dirty="0">
                <a:ea typeface="宋体" panose="02010600030101010101" pitchFamily="2" charset="-122"/>
                <a:cs typeface="Courier New" panose="02070309020205020404" charset="0"/>
                <a:sym typeface="+mn-ea"/>
              </a:rPr>
              <a:t>3）比较两种物质吸收热多少时考虑物质的比热容、质量和温度升高的度数这三个因素，吸收多少与物体的温度无关，与物体升高的度数有关。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7025" y="1589405"/>
            <a:ext cx="87122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 质量相同的不同物质，升高相同的温度，吸收的热量不相同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 一定质量的某种物质，在温度升高时吸收的热量与它的质量和升高的温度乘积之比，叫作这种物质的比热容，用符号C表示。单位：J/（kg·℃）</a:t>
            </a:r>
          </a:p>
          <a:p>
            <a:pPr marL="0" indent="254000" algn="l" eaLnBrk="1" fontAlgn="auto" latinLnBrk="0" hangingPunct="1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 水比热容是 J/（kg·℃）。其物理意义：表示1千克的水温度升高1·℃所吸收热量是 J。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占位符 30721"/>
          <p:cNvSpPr>
            <a:spLocks noGrp="1" noRot="1"/>
          </p:cNvSpPr>
          <p:nvPr/>
        </p:nvSpPr>
        <p:spPr>
          <a:xfrm>
            <a:off x="971550" y="931390"/>
            <a:ext cx="7820025" cy="2861310"/>
          </a:xfrm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关于比热容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)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物体的比热容跟温度有关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物体的比热容跟物体吸收和放出的热量有关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物体的比热容是物质本身的一种特性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物体的质量越大它的比热容越大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5793113" y="1124756"/>
            <a:ext cx="46038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18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1746" name="文本框 31745"/>
          <p:cNvSpPr txBox="1"/>
          <p:nvPr/>
        </p:nvSpPr>
        <p:spPr>
          <a:xfrm>
            <a:off x="679450" y="814188"/>
            <a:ext cx="7226300" cy="36894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下列说法正确的是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  ) 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一杯煤油用去一半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它的比热容减为原来的二分之一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吸收热量多的物质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比热容一定大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高温物体放出的热量一定多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质量相等的水和煤油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吸收了相同的热量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煤油升高的温度大于水升高的温度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3414506" y="938013"/>
            <a:ext cx="510076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19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2770" name="文本框 32769"/>
          <p:cNvSpPr txBox="1"/>
          <p:nvPr/>
        </p:nvSpPr>
        <p:spPr>
          <a:xfrm>
            <a:off x="501103" y="912626"/>
            <a:ext cx="8893810" cy="3222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在农业生产中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为了保护秧苗夜间不致受冻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傍晚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时要向秧田里多灌些水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这是因为水的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)</a:t>
            </a:r>
          </a:p>
          <a:p>
            <a:pPr>
              <a:lnSpc>
                <a:spcPct val="19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密度大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比热容大  </a:t>
            </a:r>
          </a:p>
          <a:p>
            <a:pPr>
              <a:lnSpc>
                <a:spcPct val="1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温度高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热膨胀大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7083962" y="1980625"/>
            <a:ext cx="465192" cy="5847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663" y="1155700"/>
            <a:ext cx="861772" cy="29946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3495" y="1059180"/>
            <a:ext cx="6951980" cy="2167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（1）理解比热容的概念，知道比热容是物质的一种特性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（2）尝试用比热容解释简单的自然现象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（3）能根据比热容进行简单的热量计算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56832" y="1317855"/>
            <a:ext cx="9039543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133350" algn="l"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水的比热容是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读作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，把一杯水倒掉一半，剩下的水的比热容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它的含是</a:t>
            </a:r>
            <a:r>
              <a:rPr lang="zh-CN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，比热容是物质的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之一，2Kg水和1Kg水比较，它们的比热容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大，一大桶酒精和一滴水相比较</a:t>
            </a:r>
            <a:r>
              <a:rPr 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的比热容大。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1580" y="1316190"/>
            <a:ext cx="4180840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4.2 </a:t>
            </a:r>
            <a:r>
              <a:rPr lang="en-US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10</a:t>
            </a:r>
            <a:r>
              <a:rPr lang="en-US" altLang="zh-CN" sz="16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J/(kg·℃)</a:t>
            </a:r>
            <a:endParaRPr kumimoji="0" lang="en-US" altLang="zh-CN" sz="16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8375" y="839969"/>
            <a:ext cx="164592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焦每千克摄氏度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8880" y="1840320"/>
            <a:ext cx="81597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不变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2950" y="2456369"/>
            <a:ext cx="681990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1千克的水温度升高1·℃所吸收热量是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4.2 </a:t>
            </a:r>
            <a:r>
              <a:rPr lang="en-US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10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J</a:t>
            </a:r>
            <a:endParaRPr kumimoji="0" lang="en-US" altLang="en-US" sz="2000" b="1" i="0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300" y="2971975"/>
            <a:ext cx="11042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特性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94295" y="2948225"/>
            <a:ext cx="986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一样</a:t>
            </a:r>
            <a:endParaRPr lang="zh-CN" altLang="en-US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4680" y="3447197"/>
            <a:ext cx="584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9" grpId="0"/>
      <p:bldP spid="10" grpId="0" animBg="1"/>
      <p:bldP spid="11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pic>
        <p:nvPicPr>
          <p:cNvPr id="1073742850" name="图片 1073742849" descr="图片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602" t="1140" r="499" b="1767"/>
          <a:stretch>
            <a:fillRect/>
          </a:stretch>
        </p:blipFill>
        <p:spPr>
          <a:xfrm>
            <a:off x="2664593" y="2219141"/>
            <a:ext cx="3696970" cy="26511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文本框 3"/>
          <p:cNvSpPr txBox="1"/>
          <p:nvPr/>
        </p:nvSpPr>
        <p:spPr>
          <a:xfrm>
            <a:off x="1456690" y="1618615"/>
            <a:ext cx="64357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观察并思考为什么在同一时刻，海水和沙子的温度不一样呢？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4651523" cy="806450"/>
            <a:chOff x="0" y="0"/>
            <a:chExt cx="7328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645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比较不同物质的吸热能力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83565" y="1772285"/>
            <a:ext cx="19570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提出问题：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9815" y="2190750"/>
            <a:ext cx="62630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1800" b="1" dirty="0">
                <a:ea typeface="宋体" panose="02010600030101010101" pitchFamily="2" charset="-122"/>
              </a:rPr>
              <a:t>1.</a:t>
            </a:r>
            <a:r>
              <a:rPr lang="zh-CN" sz="1800" b="1" dirty="0">
                <a:ea typeface="宋体" panose="02010600030101010101" pitchFamily="2" charset="-122"/>
              </a:rPr>
              <a:t>在烧水时，烧开一壶水与烧开半壶水需要的热量一样多吗</a:t>
            </a:r>
            <a:r>
              <a:rPr lang="zh-CN" sz="1050" b="0" dirty="0">
                <a:ea typeface="宋体" panose="02010600030101010101" pitchFamily="2" charset="-122"/>
              </a:rPr>
              <a:t>？</a:t>
            </a:r>
            <a:endParaRPr lang="zh-CN" altLang="en-US" dirty="0"/>
          </a:p>
        </p:txBody>
      </p:sp>
      <p:pic>
        <p:nvPicPr>
          <p:cNvPr id="7" name="图片 -2147482589" descr="烧水全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619" r="-885"/>
          <a:stretch>
            <a:fillRect/>
          </a:stretch>
        </p:blipFill>
        <p:spPr>
          <a:xfrm>
            <a:off x="1863408" y="2701925"/>
            <a:ext cx="1675765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588" descr="烧水一半，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626" r="-536"/>
          <a:stretch>
            <a:fillRect/>
          </a:stretch>
        </p:blipFill>
        <p:spPr>
          <a:xfrm>
            <a:off x="4463415" y="2701925"/>
            <a:ext cx="1700530" cy="159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761105" y="4532630"/>
            <a:ext cx="8604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不一样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0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167005" y="15811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311785" y="28130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385" y="1063625"/>
            <a:ext cx="826262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    2.</a:t>
            </a:r>
            <a:r>
              <a:rPr lang="zh-CN" altLang="en-US" sz="18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将一壶水烧开与烧成温水吸收的热量一样多吗？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610995" y="1798320"/>
            <a:ext cx="5026660" cy="2457450"/>
            <a:chOff x="2537" y="2844"/>
            <a:chExt cx="7916" cy="3870"/>
          </a:xfrm>
        </p:grpSpPr>
        <p:pic>
          <p:nvPicPr>
            <p:cNvPr id="1073742854" name="图片 1073742853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53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2537" y="2844"/>
              <a:ext cx="3166" cy="3870"/>
              <a:chOff x="2537" y="2844"/>
              <a:chExt cx="3166" cy="3870"/>
            </a:xfrm>
          </p:grpSpPr>
          <p:pic>
            <p:nvPicPr>
              <p:cNvPr id="1073742855" name="图片 1073742854" descr="烧水全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3703" r="201"/>
              <a:stretch>
                <a:fillRect/>
              </a:stretch>
            </p:blipFill>
            <p:spPr>
              <a:xfrm>
                <a:off x="2537" y="2844"/>
                <a:ext cx="3154" cy="3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383" y="6136"/>
                <a:ext cx="1462" cy="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t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100</a:t>
                </a: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/>
                    <a:sym typeface="Arial" panose="020B0604020202020204"/>
                  </a:rPr>
                  <a:t>℃</a:t>
                </a:r>
              </a:p>
            </p:txBody>
          </p:sp>
          <p:pic>
            <p:nvPicPr>
              <p:cNvPr id="16" name="图片 15" descr="烧水全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3703" r="201"/>
              <a:stretch>
                <a:fillRect/>
              </a:stretch>
            </p:blipFill>
            <p:spPr>
              <a:xfrm>
                <a:off x="2549" y="2844"/>
                <a:ext cx="3154" cy="3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3398" y="6136"/>
                <a:ext cx="1462" cy="5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t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rPr>
                  <a:t>100</a:t>
                </a: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/>
                    <a:sym typeface="Arial" panose="020B0604020202020204"/>
                  </a:rPr>
                  <a:t>℃</a:t>
                </a: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8342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2" name="图片 11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8342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5" name="图片 14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24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/>
            <p:cNvSpPr txBox="1"/>
            <p:nvPr/>
          </p:nvSpPr>
          <p:spPr>
            <a:xfrm>
              <a:off x="8354" y="6136"/>
              <a:ext cx="1520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180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/>
                </a:rPr>
                <a:t>50℃</a:t>
              </a:r>
              <a:endPara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pic>
          <p:nvPicPr>
            <p:cNvPr id="19" name="图片 18" descr="烧水全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910" r="2641"/>
            <a:stretch>
              <a:fillRect/>
            </a:stretch>
          </p:blipFill>
          <p:spPr>
            <a:xfrm>
              <a:off x="7436" y="2964"/>
              <a:ext cx="3017" cy="30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3853815" y="4531995"/>
            <a:ext cx="8604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不一样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74331" y="1029652"/>
            <a:ext cx="6022340" cy="774065"/>
            <a:chOff x="1043" y="1034"/>
            <a:chExt cx="9484" cy="1219"/>
          </a:xfrm>
        </p:grpSpPr>
        <p:sp>
          <p:nvSpPr>
            <p:cNvPr id="100" name="文本框 99"/>
            <p:cNvSpPr txBox="1"/>
            <p:nvPr/>
          </p:nvSpPr>
          <p:spPr>
            <a:xfrm>
              <a:off x="2527" y="1673"/>
              <a:ext cx="800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indent="0" algn="l"/>
              <a:r>
                <a:rPr lang="zh-CN" sz="1800" b="1" dirty="0">
                  <a:ea typeface="宋体" panose="02010600030101010101" pitchFamily="2" charset="-122"/>
                </a:rPr>
                <a:t>物体吸收热量的多少与哪些因素有关呢？</a:t>
              </a:r>
              <a:endParaRPr lang="zh-CN" altLang="en-US" sz="1800" b="1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43" y="1034"/>
              <a:ext cx="2320" cy="11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isometricRightUp"/>
                <a:lightRig rig="threePt" dir="t"/>
              </a:scene3d>
            </a:bodyPr>
            <a:lstStyle/>
            <a:p>
              <a:pPr algn="ctr"/>
              <a:r>
                <a:rPr kumimoji="0" lang="zh-CN" altLang="en-US" sz="4000" b="1" i="0" u="none" strike="noStrike" cap="none" spc="0" normalizeH="0" baseline="0">
                  <a:ln w="222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思考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3310" y="2565400"/>
            <a:ext cx="7414529" cy="17014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总结归纳：物体吸收的热量与物体的质量和物体升高的温度有关。同种物质质量越大，温度升高的度数越多，吸收的热量越多。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50265" y="993775"/>
            <a:ext cx="73317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提出问题：</a:t>
            </a:r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endParaRPr lang="zh-CN" sz="1800" b="1">
              <a:ea typeface="宋体" panose="02010600030101010101" pitchFamily="2" charset="-122"/>
            </a:endParaRPr>
          </a:p>
          <a:p>
            <a:pPr marL="0" indent="0" algn="l"/>
            <a:r>
              <a:rPr lang="zh-CN" sz="1800" b="1">
                <a:ea typeface="宋体" panose="02010600030101010101" pitchFamily="2" charset="-122"/>
              </a:rPr>
              <a:t>不同物质在质量相同、升高相同温度时吸收的热量是否相等？</a:t>
            </a:r>
            <a:endParaRPr lang="zh-CN" altLang="en-US" sz="1800" b="1"/>
          </a:p>
        </p:txBody>
      </p:sp>
      <p:sp>
        <p:nvSpPr>
          <p:cNvPr id="2" name="文本框 1"/>
          <p:cNvSpPr txBox="1"/>
          <p:nvPr/>
        </p:nvSpPr>
        <p:spPr>
          <a:xfrm>
            <a:off x="850265" y="2524125"/>
            <a:ext cx="18262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猜想与假设：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7270" y="2935605"/>
            <a:ext cx="64496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不同物质在质量相同、升高相同温度时吸收的热量不同。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270" y="3726815"/>
            <a:ext cx="7303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1800" b="1" dirty="0">
                <a:ea typeface="宋体" panose="02010600030101010101" pitchFamily="2" charset="-122"/>
              </a:rPr>
              <a:t>不同物质在质量相同、升高相同温度时吸收的热量有可能相同。</a:t>
            </a:r>
            <a:endParaRPr lang="zh-CN" altLang="en-US" sz="18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23812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382905" y="27241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945" y="862330"/>
            <a:ext cx="321754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制定计划与设计实验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cs typeface="Arial" panose="020B0604020202020204"/>
                <a:sym typeface="Arial" panose="020B0604020202020204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5060" y="1390650"/>
            <a:ext cx="606679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怎么验证你的想法？利用提供的器材说一说你的设计思路。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4265" y="2243455"/>
            <a:ext cx="741362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要研究这个问题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必须保持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相同，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不同。</a:t>
            </a:r>
          </a:p>
          <a:p>
            <a:pPr>
              <a:lnSpc>
                <a:spcPct val="200000"/>
              </a:lnSpc>
            </a:pP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155" y="2381885"/>
            <a:ext cx="5835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4735" y="2382520"/>
            <a:ext cx="13081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升高的温度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76415" y="2411095"/>
            <a:ext cx="10699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物质种类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060" y="3286760"/>
            <a:ext cx="73926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lang="zh-CN" altLang="en-US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那么该实验用什么探究方法？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4385" y="3982085"/>
            <a:ext cx="410845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控制变量法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0890" y="907415"/>
            <a:ext cx="46170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3.怎样确定不同物质吸收的热量是否相同？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70890" y="1417320"/>
            <a:ext cx="776605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ea typeface="宋体" panose="02010600030101010101" pitchFamily="2" charset="-122"/>
              </a:rPr>
              <a:t>要比较不同物质的吸热性能，需要取质量相等的不同物质，使其升高相等的温度，比较各自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加热时间</a:t>
            </a:r>
            <a:r>
              <a:rPr lang="zh-CN" sz="1800" b="1">
                <a:ea typeface="宋体" panose="02010600030101010101" pitchFamily="2" charset="-122"/>
              </a:rPr>
              <a:t>。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r>
              <a:rPr lang="zh-CN" sz="1800" b="1">
                <a:ea typeface="宋体" panose="02010600030101010101" pitchFamily="2" charset="-122"/>
              </a:rPr>
              <a:t>取质量相等的不同物质，使其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加热相同的时间</a:t>
            </a:r>
            <a:r>
              <a:rPr lang="zh-CN" sz="1800" b="1">
                <a:ea typeface="宋体" panose="02010600030101010101" pitchFamily="2" charset="-122"/>
              </a:rPr>
              <a:t>，比较各自</a:t>
            </a:r>
            <a:r>
              <a:rPr lang="zh-CN" sz="1800" b="1">
                <a:latin typeface="Times New Roman" panose="02020603050405020304" charset="0"/>
                <a:ea typeface="宋体" panose="02010600030101010101" pitchFamily="2" charset="-122"/>
              </a:rPr>
              <a:t>升高的温度。</a:t>
            </a:r>
            <a:endParaRPr lang="zh-CN" altLang="en-US" sz="1800" b="1"/>
          </a:p>
        </p:txBody>
      </p:sp>
      <p:sp>
        <p:nvSpPr>
          <p:cNvPr id="5" name="文本框 4"/>
          <p:cNvSpPr txBox="1"/>
          <p:nvPr/>
        </p:nvSpPr>
        <p:spPr>
          <a:xfrm>
            <a:off x="822960" y="3961130"/>
            <a:ext cx="70789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4.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为什么用通过加热时间的长短来间接反映物质吸热多少？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2960" y="2687955"/>
            <a:ext cx="730567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取两个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的烧杯盛放质量相同的两种液体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水和煤油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en-US" alt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的两个电热器给它们加热使它们升高相同的温度</a:t>
            </a:r>
            <a:r>
              <a:rPr lang="en-US" altLang="zh-CN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1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看它们所用时间的长短。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579245" y="2852420"/>
            <a:ext cx="759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23405" y="2852420"/>
            <a:ext cx="8343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05150" y="4417060"/>
            <a:ext cx="9137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转换法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0" grpId="0"/>
      <p:bldP spid="5" grpId="0" animBg="1"/>
      <p:bldP spid="7" grpId="0" bldLvl="0" animBg="1"/>
      <p:bldP spid="18438" grpId="0"/>
      <p:bldP spid="8" grpId="0"/>
      <p:bldP spid="15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2068</Words>
  <Application>Microsoft Office PowerPoint</Application>
  <PresentationFormat>自定义</PresentationFormat>
  <Paragraphs>150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71</cp:revision>
  <dcterms:created xsi:type="dcterms:W3CDTF">2019-04-02T02:49:00Z</dcterms:created>
  <dcterms:modified xsi:type="dcterms:W3CDTF">2020-08-24T02:22:28Z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